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71" r:id="rId14"/>
    <p:sldId id="266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5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8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70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8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01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0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4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3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9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8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5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1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5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5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2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17EBA6-FEA0-4121-BCBD-83428D450D3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41A8AD-C99B-4578-840F-E49E81BE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913" y="-334850"/>
            <a:ext cx="11449318" cy="61947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Система воспитательной работы в летнем оздоровительном лагере для детей и подростков с ОВЗ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7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0"/>
            <a:ext cx="6606862" cy="6858000"/>
          </a:xfrm>
        </p:spPr>
      </p:pic>
    </p:spTree>
    <p:extLst>
      <p:ext uri="{BB962C8B-B14F-4D97-AF65-F5344CB8AC3E}">
        <p14:creationId xmlns:p14="http://schemas.microsoft.com/office/powerpoint/2010/main" val="421615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/>
              <a:t>П</a:t>
            </a:r>
            <a:r>
              <a:rPr lang="ru-RU" u="sng" dirty="0" smtClean="0"/>
              <a:t>еречень основных инструктажей, которые должны быть у начальника лагеря: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Инструкция </a:t>
            </a:r>
            <a:r>
              <a:rPr lang="ru-RU" dirty="0"/>
              <a:t>№ 1 «По правилам пожарной безопасности»</a:t>
            </a:r>
            <a:endParaRPr lang="ru-RU" i="1" dirty="0"/>
          </a:p>
          <a:p>
            <a:pPr lvl="0"/>
            <a:r>
              <a:rPr lang="ru-RU" dirty="0"/>
              <a:t>Инструкция № 2 «По правилам электробезопасности»</a:t>
            </a:r>
            <a:endParaRPr lang="ru-RU" i="1" dirty="0"/>
          </a:p>
          <a:p>
            <a:pPr lvl="0"/>
            <a:r>
              <a:rPr lang="ru-RU" dirty="0"/>
              <a:t>Инструкции по технике безопасности на все виды проводимых мероприятий и выполняемых работ с детьми:</a:t>
            </a:r>
          </a:p>
          <a:p>
            <a:pPr lvl="0"/>
            <a:r>
              <a:rPr lang="ru-RU" dirty="0"/>
              <a:t>Инструкция № 3 «По правилам дорожно-транспортной безопасности»</a:t>
            </a:r>
            <a:endParaRPr lang="ru-RU" i="1" dirty="0"/>
          </a:p>
          <a:p>
            <a:pPr lvl="0"/>
            <a:r>
              <a:rPr lang="ru-RU" dirty="0"/>
              <a:t>Инструкция № 4 «По правилам безопасности на реке и водоемах»</a:t>
            </a:r>
            <a:endParaRPr lang="ru-RU" i="1" dirty="0"/>
          </a:p>
          <a:p>
            <a:pPr lvl="0"/>
            <a:r>
              <a:rPr lang="ru-RU" dirty="0"/>
              <a:t>Инструкция № 5 «По правилам безопасности при проведении спортивных мероприятий»</a:t>
            </a:r>
            <a:endParaRPr lang="ru-RU" i="1" dirty="0"/>
          </a:p>
          <a:p>
            <a:pPr lvl="0"/>
            <a:r>
              <a:rPr lang="ru-RU" dirty="0"/>
              <a:t>Инструкция № 6 «По правилам безопасности при работе на школьном участке»</a:t>
            </a:r>
            <a:endParaRPr lang="ru-RU" i="1" dirty="0"/>
          </a:p>
          <a:p>
            <a:pPr lvl="0"/>
            <a:r>
              <a:rPr lang="ru-RU" dirty="0"/>
              <a:t>Инструкция № 7 «По профилактике негативных ситуаций во дворе, на улице, дома, в общественных местах»</a:t>
            </a:r>
            <a:endParaRPr lang="ru-RU" i="1" dirty="0"/>
          </a:p>
          <a:p>
            <a:pPr lvl="0"/>
            <a:r>
              <a:rPr lang="ru-RU" dirty="0"/>
              <a:t>Инструкция № 8 «По правилам передвижения детей в колонне»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51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 smtClean="0"/>
              <a:t>При составлении плана-сетки обязательно учитываются:</a:t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 fontAlgn="t"/>
            <a:endParaRPr lang="ru-RU" sz="3600" dirty="0" smtClean="0"/>
          </a:p>
          <a:p>
            <a:pPr lvl="0" fontAlgn="t"/>
            <a:r>
              <a:rPr lang="ru-RU" sz="3600" dirty="0" smtClean="0"/>
              <a:t>возрастные </a:t>
            </a:r>
            <a:r>
              <a:rPr lang="ru-RU" sz="3600" dirty="0" err="1"/>
              <a:t>психо</a:t>
            </a:r>
            <a:r>
              <a:rPr lang="ru-RU" sz="3600" dirty="0"/>
              <a:t>-физические особенности воспитанников и даже индивидуальные особенности детей;</a:t>
            </a:r>
          </a:p>
          <a:p>
            <a:pPr lvl="0" fontAlgn="t"/>
            <a:r>
              <a:rPr lang="ru-RU" sz="3600" dirty="0"/>
              <a:t>финансовая возможности обучающихся </a:t>
            </a:r>
            <a:endParaRPr lang="ru-RU" sz="3600" dirty="0" smtClean="0"/>
          </a:p>
          <a:p>
            <a:pPr lvl="0" fontAlgn="t"/>
            <a:r>
              <a:rPr lang="ru-RU" sz="3600" dirty="0" smtClean="0"/>
              <a:t>учитываем </a:t>
            </a:r>
            <a:r>
              <a:rPr lang="ru-RU" sz="3600" dirty="0"/>
              <a:t>интересы </a:t>
            </a:r>
            <a:r>
              <a:rPr lang="ru-RU" sz="3600" dirty="0" smtClean="0"/>
              <a:t>детей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3433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0"/>
            <a:ext cx="5640946" cy="6671256"/>
          </a:xfrm>
        </p:spPr>
      </p:pic>
    </p:spTree>
    <p:extLst>
      <p:ext uri="{BB962C8B-B14F-4D97-AF65-F5344CB8AC3E}">
        <p14:creationId xmlns:p14="http://schemas.microsoft.com/office/powerpoint/2010/main" val="247564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К началу открытия лагеря родители должны предоставить следующий пакет документов на каждого ребенка:</a:t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ru-RU" u="sng" dirty="0" smtClean="0"/>
          </a:p>
          <a:p>
            <a:r>
              <a:rPr lang="ru-RU" dirty="0" smtClean="0"/>
              <a:t>Копия </a:t>
            </a:r>
            <a:r>
              <a:rPr lang="ru-RU" dirty="0"/>
              <a:t>паспорта заявителя -  фото, прописка, семейное положение, дети.</a:t>
            </a:r>
          </a:p>
          <a:p>
            <a:pPr lvl="0"/>
            <a:r>
              <a:rPr lang="ru-RU" dirty="0"/>
              <a:t>Свидетельство о рождении ребенка и/или копия его паспорта (если получен)</a:t>
            </a:r>
          </a:p>
          <a:p>
            <a:pPr lvl="0"/>
            <a:r>
              <a:rPr lang="ru-RU" dirty="0"/>
              <a:t>СНИЛС родителя</a:t>
            </a:r>
          </a:p>
          <a:p>
            <a:pPr lvl="0"/>
            <a:r>
              <a:rPr lang="ru-RU" dirty="0"/>
              <a:t>СНИЛС ребенка</a:t>
            </a:r>
          </a:p>
          <a:p>
            <a:pPr lvl="0"/>
            <a:r>
              <a:rPr lang="ru-RU" dirty="0"/>
              <a:t>Справка об инвалидности (если имеется)</a:t>
            </a:r>
          </a:p>
          <a:p>
            <a:pPr lvl="0"/>
            <a:r>
              <a:rPr lang="ru-RU" dirty="0"/>
              <a:t>Копия заключения ПМПК</a:t>
            </a:r>
          </a:p>
          <a:p>
            <a:pPr lvl="0"/>
            <a:r>
              <a:rPr lang="ru-RU" dirty="0"/>
              <a:t>Заключение постановления КДН и ЗП с какого и по какое число действует (если имеется)</a:t>
            </a:r>
          </a:p>
          <a:p>
            <a:pPr lvl="0" fontAlgn="t"/>
            <a:r>
              <a:rPr lang="ru-RU" dirty="0"/>
              <a:t>Характеристика (по необходимости)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37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По содержанию воспитательной работы дети в лагере занимаются следующей деятельностью: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     </a:t>
            </a:r>
            <a:r>
              <a:rPr lang="ru-RU" sz="3000" i="1" dirty="0"/>
              <a:t>Природоохранная </a:t>
            </a:r>
            <a:r>
              <a:rPr lang="ru-RU" sz="3000" i="1" u="sng" dirty="0"/>
              <a:t>деятельность</a:t>
            </a:r>
            <a:r>
              <a:rPr lang="ru-RU" sz="3000" i="1" dirty="0"/>
              <a:t> детей, их экологическое воспитание, формирование ответственного отношения у детей к окружающей среде во всех видах деятельности;</a:t>
            </a:r>
          </a:p>
          <a:p>
            <a:pPr lvl="0"/>
            <a:r>
              <a:rPr lang="ru-RU" sz="3000" i="1" dirty="0"/>
              <a:t>     Художественно-эстетическая </a:t>
            </a:r>
            <a:r>
              <a:rPr lang="ru-RU" sz="3000" i="1" u="sng" dirty="0"/>
              <a:t>деятельность </a:t>
            </a:r>
            <a:r>
              <a:rPr lang="ru-RU" sz="3000" i="1" dirty="0"/>
              <a:t>детей, формирующая художественный вкус, развивающая творчество и культуру детей;</a:t>
            </a:r>
          </a:p>
          <a:p>
            <a:pPr lvl="0"/>
            <a:r>
              <a:rPr lang="ru-RU" sz="3000" i="1" dirty="0"/>
              <a:t>    Познавательная </a:t>
            </a:r>
            <a:r>
              <a:rPr lang="ru-RU" sz="3000" i="1" u="sng" dirty="0"/>
              <a:t>деятельность</a:t>
            </a:r>
            <a:r>
              <a:rPr lang="ru-RU" sz="3000" i="1" dirty="0"/>
              <a:t>, развивающая кругозор детей, интерес к знаниям в различных областях, любознательность, раскрывающая интеллектуальные возможности и способности детей, личностные и индивидуальные особенности детей;</a:t>
            </a:r>
          </a:p>
          <a:p>
            <a:pPr lvl="0"/>
            <a:r>
              <a:rPr lang="ru-RU" sz="3000" i="1" dirty="0"/>
              <a:t>   Общественно полезная </a:t>
            </a:r>
            <a:r>
              <a:rPr lang="ru-RU" sz="3000" i="1" u="sng" dirty="0"/>
              <a:t>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51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/>
              <a:t>В содержание работы лагеря включены мероприятия: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 </a:t>
            </a:r>
            <a:r>
              <a:rPr lang="ru-RU" dirty="0" smtClean="0"/>
              <a:t>по </a:t>
            </a:r>
            <a:r>
              <a:rPr lang="ru-RU" dirty="0"/>
              <a:t>профилактике детского дорожно-транспортного травматизма и безопасного пребывания детей в лагере</a:t>
            </a:r>
          </a:p>
          <a:p>
            <a:pPr lvl="0"/>
            <a:r>
              <a:rPr lang="ru-RU" dirty="0"/>
              <a:t>направленные на предотвращение случаев травматизма среди несовершеннолетних на железной дороге</a:t>
            </a:r>
          </a:p>
          <a:p>
            <a:pPr lvl="0"/>
            <a:r>
              <a:rPr lang="ru-RU" dirty="0"/>
              <a:t>направленные на изучение, повторение правил безопасного поведения детей вблизи водоемов</a:t>
            </a:r>
          </a:p>
          <a:p>
            <a:pPr lvl="0"/>
            <a:r>
              <a:rPr lang="ru-RU" dirty="0"/>
              <a:t>направленные на сохранение жизни и здоровья детей при возникновении чрезвычайных ситуаций во время нахождения ребенка в лагере</a:t>
            </a:r>
          </a:p>
          <a:p>
            <a:pPr lvl="0"/>
            <a:r>
              <a:rPr lang="ru-RU" dirty="0"/>
              <a:t>по воспитанию толерантного отношения между участниками лагерной смены, профилактику правонарушений и экстремизма в детской и подростковой среде</a:t>
            </a:r>
          </a:p>
          <a:p>
            <a:pPr lvl="0"/>
            <a:r>
              <a:rPr lang="ru-RU" dirty="0"/>
              <a:t>по пропаганде здорового образа жизни и профилактике ПАВ (в соответствии с возрастной категорией)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29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Ход работы лагеря подразделяется на 4 периода: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ru-RU" i="1" dirty="0" smtClean="0"/>
          </a:p>
          <a:p>
            <a:pPr lvl="0"/>
            <a:endParaRPr lang="ru-RU" i="1" dirty="0"/>
          </a:p>
          <a:p>
            <a:pPr lvl="0">
              <a:lnSpc>
                <a:spcPct val="150000"/>
              </a:lnSpc>
            </a:pPr>
            <a:r>
              <a:rPr lang="ru-RU" sz="3600" i="1" dirty="0" smtClean="0"/>
              <a:t>Подготовительный период</a:t>
            </a:r>
          </a:p>
          <a:p>
            <a:pPr>
              <a:lnSpc>
                <a:spcPct val="150000"/>
              </a:lnSpc>
            </a:pPr>
            <a:r>
              <a:rPr lang="ru-RU" sz="3600" i="1" dirty="0"/>
              <a:t>Организационный период ( 1-2 день лагеря</a:t>
            </a:r>
            <a:r>
              <a:rPr lang="ru-RU" sz="3600" i="1" dirty="0" smtClean="0"/>
              <a:t>):</a:t>
            </a:r>
            <a:endParaRPr lang="ru-RU" sz="3600" dirty="0" smtClean="0"/>
          </a:p>
          <a:p>
            <a:pPr lvl="0">
              <a:lnSpc>
                <a:spcPct val="150000"/>
              </a:lnSpc>
            </a:pPr>
            <a:r>
              <a:rPr lang="ru-RU" sz="3600" i="1" dirty="0"/>
              <a:t>Основной </a:t>
            </a:r>
            <a:r>
              <a:rPr lang="ru-RU" sz="3600" i="1" dirty="0" smtClean="0"/>
              <a:t>период</a:t>
            </a:r>
          </a:p>
          <a:p>
            <a:pPr>
              <a:lnSpc>
                <a:spcPct val="150000"/>
              </a:lnSpc>
            </a:pPr>
            <a:r>
              <a:rPr lang="ru-RU" sz="3600" i="1" dirty="0"/>
              <a:t>Основной </a:t>
            </a:r>
            <a:r>
              <a:rPr lang="ru-RU" sz="3600" i="1" dirty="0" smtClean="0"/>
              <a:t>период</a:t>
            </a:r>
            <a:endParaRPr lang="ru-RU" sz="3600" dirty="0"/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63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i="1" dirty="0" smtClean="0"/>
              <a:t>1.      </a:t>
            </a:r>
            <a:r>
              <a:rPr lang="ru-RU" i="1" u="sng" dirty="0" smtClean="0"/>
              <a:t>Подготовительный период: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Формирование </a:t>
            </a:r>
            <a:r>
              <a:rPr lang="ru-RU" dirty="0"/>
              <a:t>пакета нормативно-правовых документов</a:t>
            </a:r>
          </a:p>
          <a:p>
            <a:pPr lvl="0"/>
            <a:r>
              <a:rPr lang="ru-RU" dirty="0"/>
              <a:t>Формирование списков детей на основе родительских заявлений</a:t>
            </a:r>
          </a:p>
          <a:p>
            <a:pPr lvl="0"/>
            <a:r>
              <a:rPr lang="ru-RU" dirty="0"/>
              <a:t>Формирование отрядов</a:t>
            </a:r>
          </a:p>
          <a:p>
            <a:pPr lvl="0"/>
            <a:r>
              <a:rPr lang="ru-RU" dirty="0"/>
              <a:t>Комплектование кадрового состава</a:t>
            </a:r>
          </a:p>
          <a:p>
            <a:pPr lvl="0"/>
            <a:r>
              <a:rPr lang="ru-RU" dirty="0"/>
              <a:t>Подбор учебно-методического материала, видеоматериалов, презентаций в зависимости от запланированных мероприятий</a:t>
            </a:r>
          </a:p>
          <a:p>
            <a:pPr lvl="0"/>
            <a:r>
              <a:rPr lang="ru-RU" dirty="0"/>
              <a:t>Планирование работы лагеря</a:t>
            </a:r>
          </a:p>
          <a:p>
            <a:pPr lvl="0"/>
            <a:r>
              <a:rPr lang="ru-RU" dirty="0"/>
              <a:t>Информирование участников работы лагеря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19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 smtClean="0"/>
              <a:t> 2.  </a:t>
            </a:r>
            <a:r>
              <a:rPr lang="ru-RU" i="1" u="sng" dirty="0" smtClean="0"/>
              <a:t>Организационный период ( 1-2 день лагеря):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 smtClean="0"/>
              <a:t>Проведение </a:t>
            </a:r>
            <a:r>
              <a:rPr lang="ru-RU" dirty="0"/>
              <a:t>организационных мероприятий с детьми, педагогами и родителями по подготовке к лагерю </a:t>
            </a:r>
          </a:p>
          <a:p>
            <a:pPr lvl="0"/>
            <a:r>
              <a:rPr lang="ru-RU" dirty="0"/>
              <a:t>Как можно скорее познакомить детей друг с другом, приучить детей к выполнению распорядка дня и соблюдения санитарных норм, сформировать представление о том, что ждет их в ближайшем будущем, познакомить их с планом работы смены</a:t>
            </a:r>
          </a:p>
          <a:p>
            <a:pPr lvl="0"/>
            <a:r>
              <a:rPr lang="ru-RU" dirty="0"/>
              <a:t>Презентация отрядов</a:t>
            </a:r>
          </a:p>
          <a:p>
            <a:pPr lvl="0"/>
            <a:r>
              <a:rPr lang="ru-RU" dirty="0"/>
              <a:t>Оформление отрядов в лагере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37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  3.      </a:t>
            </a:r>
            <a:r>
              <a:rPr lang="ru-RU" i="1" u="sng" dirty="0" smtClean="0"/>
              <a:t>Основной период: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i="1" dirty="0" smtClean="0"/>
              <a:t>Формирование </a:t>
            </a:r>
            <a:r>
              <a:rPr lang="ru-RU" i="1" dirty="0"/>
              <a:t>временного коллектива</a:t>
            </a:r>
            <a:endParaRPr lang="ru-RU" dirty="0"/>
          </a:p>
          <a:p>
            <a:pPr lvl="0"/>
            <a:r>
              <a:rPr lang="ru-RU" dirty="0"/>
              <a:t>Участие детей в сюжетно-ролевых играх, коллективной творческой деятельности детей и взрослых</a:t>
            </a:r>
          </a:p>
          <a:p>
            <a:pPr lvl="0"/>
            <a:r>
              <a:rPr lang="ru-RU" dirty="0"/>
              <a:t>Поддержание дисциплины</a:t>
            </a:r>
          </a:p>
          <a:p>
            <a:pPr lvl="0"/>
            <a:r>
              <a:rPr lang="ru-RU" dirty="0"/>
              <a:t>Поддержание санитарных норм</a:t>
            </a:r>
          </a:p>
          <a:p>
            <a:pPr lvl="0"/>
            <a:r>
              <a:rPr lang="ru-RU" dirty="0"/>
              <a:t>Реализация экскурсионной программы</a:t>
            </a:r>
          </a:p>
          <a:p>
            <a:pPr lvl="0"/>
            <a:r>
              <a:rPr lang="ru-RU" dirty="0"/>
              <a:t>Физкультурно- оздоровительные мероприятия и соревнования</a:t>
            </a:r>
          </a:p>
          <a:p>
            <a:pPr lvl="0"/>
            <a:r>
              <a:rPr lang="ru-RU" dirty="0"/>
              <a:t>Культурно-досуговые мероприятия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  4.       </a:t>
            </a:r>
            <a:r>
              <a:rPr lang="ru-RU" i="1" u="sng" dirty="0" smtClean="0"/>
              <a:t>Итоговый период: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 smtClean="0"/>
              <a:t>Подведение </a:t>
            </a:r>
            <a:r>
              <a:rPr lang="ru-RU" dirty="0"/>
              <a:t>итогов работы лагеря, участие каждого в жизни отряда, лагеря</a:t>
            </a:r>
          </a:p>
          <a:p>
            <a:pPr lvl="0"/>
            <a:r>
              <a:rPr lang="ru-RU" dirty="0"/>
              <a:t>Закрытие смены, награждения детей</a:t>
            </a:r>
          </a:p>
          <a:p>
            <a:pPr lvl="0"/>
            <a:r>
              <a:rPr lang="ru-RU" dirty="0"/>
              <a:t>Анализ работы педагогического коллектива смены</a:t>
            </a:r>
          </a:p>
          <a:p>
            <a:pPr lvl="0"/>
            <a:r>
              <a:rPr lang="ru-RU" dirty="0"/>
              <a:t>Сбор отчетного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07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3" y="-141667"/>
            <a:ext cx="5924280" cy="6858000"/>
          </a:xfrm>
        </p:spPr>
      </p:pic>
    </p:spTree>
    <p:extLst>
      <p:ext uri="{BB962C8B-B14F-4D97-AF65-F5344CB8AC3E}">
        <p14:creationId xmlns:p14="http://schemas.microsoft.com/office/powerpoint/2010/main" val="19091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0"/>
            <a:ext cx="5861932" cy="7688687"/>
          </a:xfrm>
        </p:spPr>
      </p:pic>
    </p:spTree>
    <p:extLst>
      <p:ext uri="{BB962C8B-B14F-4D97-AF65-F5344CB8AC3E}">
        <p14:creationId xmlns:p14="http://schemas.microsoft.com/office/powerpoint/2010/main" val="349420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90152"/>
            <a:ext cx="5692462" cy="6632620"/>
          </a:xfrm>
        </p:spPr>
      </p:pic>
    </p:spTree>
    <p:extLst>
      <p:ext uri="{BB962C8B-B14F-4D97-AF65-F5344CB8AC3E}">
        <p14:creationId xmlns:p14="http://schemas.microsoft.com/office/powerpoint/2010/main" val="234922612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36</TotalTime>
  <Words>514</Words>
  <Application>Microsoft Office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Tw Cen MT</vt:lpstr>
      <vt:lpstr>Капля</vt:lpstr>
      <vt:lpstr>Система воспитательной работы в летнем оздоровительном лагере для детей и подростков с ОВЗ</vt:lpstr>
      <vt:lpstr>Ход работы лагеря подразделяется на 4 периода:</vt:lpstr>
      <vt:lpstr>1.      Подготовительный период: </vt:lpstr>
      <vt:lpstr> 2.  Организационный период ( 1-2 день лагеря): </vt:lpstr>
      <vt:lpstr>  3.      Основной период: </vt:lpstr>
      <vt:lpstr>  4.       Итоговый период: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основных инструктажей, которые должны быть у начальника лагеря: </vt:lpstr>
      <vt:lpstr>При составлении плана-сетки обязательно учитываются: </vt:lpstr>
      <vt:lpstr>Презентация PowerPoint</vt:lpstr>
      <vt:lpstr> К началу открытия лагеря родители должны предоставить следующий пакет документов на каждого ребенка: </vt:lpstr>
      <vt:lpstr>По содержанию воспитательной работы дети в лагере занимаются следующей деятельностью:  </vt:lpstr>
      <vt:lpstr>В содержание работы лагеря включены мероприятия: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воспитательной работы в летнем оздоровительном лагере для детей и подростков с ОВЗ</dc:title>
  <dc:creator>Пользователь</dc:creator>
  <cp:lastModifiedBy>uch2_33</cp:lastModifiedBy>
  <cp:revision>6</cp:revision>
  <dcterms:created xsi:type="dcterms:W3CDTF">2020-04-14T06:09:45Z</dcterms:created>
  <dcterms:modified xsi:type="dcterms:W3CDTF">2025-03-10T10:37:05Z</dcterms:modified>
</cp:coreProperties>
</file>